
<file path=[Content_Types].xml><?xml version="1.0" encoding="utf-8"?>
<Types xmlns="http://schemas.openxmlformats.org/package/2006/content-types">
  <Default Extension="bin" ContentType="application/vnd.openxmlformats-officedocument.oleObject"/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2" r:id="rId5"/>
    <p:sldId id="268" r:id="rId6"/>
    <p:sldId id="258" r:id="rId7"/>
    <p:sldId id="270" r:id="rId8"/>
    <p:sldId id="260" r:id="rId9"/>
    <p:sldId id="269" r:id="rId10"/>
    <p:sldId id="264" r:id="rId11"/>
    <p:sldId id="265" r:id="rId12"/>
    <p:sldId id="263" r:id="rId13"/>
    <p:sldId id="267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5699" autoAdjust="0"/>
  </p:normalViewPr>
  <p:slideViewPr>
    <p:cSldViewPr>
      <p:cViewPr varScale="1">
        <p:scale>
          <a:sx n="56" d="100"/>
          <a:sy n="56" d="100"/>
        </p:scale>
        <p:origin x="1580" y="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07-Nov-23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07-Nov-23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07-Nov-23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07-Nov-23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07-Nov-23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07-Nov-23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07-Nov-23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07-Nov-23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07-Nov-23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07-Nov-23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07-Nov-23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07-Nov-23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.bin"/><Relationship Id="rId3" Type="http://schemas.openxmlformats.org/officeDocument/2006/relationships/image" Target="../media/image5.wmf"/><Relationship Id="rId7" Type="http://schemas.openxmlformats.org/officeDocument/2006/relationships/image" Target="../media/image7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7.xml"/><Relationship Id="rId6" Type="http://schemas.openxmlformats.org/officeDocument/2006/relationships/oleObject" Target="../embeddings/oleObject3.bin"/><Relationship Id="rId11" Type="http://schemas.openxmlformats.org/officeDocument/2006/relationships/image" Target="../media/image9.wmf"/><Relationship Id="rId5" Type="http://schemas.openxmlformats.org/officeDocument/2006/relationships/image" Target="../media/image6.wmf"/><Relationship Id="rId10" Type="http://schemas.openxmlformats.org/officeDocument/2006/relationships/oleObject" Target="../embeddings/oleObject5.bin"/><Relationship Id="rId4" Type="http://schemas.openxmlformats.org/officeDocument/2006/relationships/oleObject" Target="../embeddings/oleObject2.bin"/><Relationship Id="rId9" Type="http://schemas.openxmlformats.org/officeDocument/2006/relationships/image" Target="../media/image8.wmf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flower-wallaper-1600x1200-010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1600" y="1582918"/>
            <a:ext cx="7025368" cy="405588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76400" y="2438400"/>
            <a:ext cx="6477000" cy="2536825"/>
          </a:xfrm>
        </p:spPr>
        <p:txBody>
          <a:bodyPr>
            <a:noAutofit/>
          </a:bodyPr>
          <a:lstStyle/>
          <a:p>
            <a:r>
              <a:rPr lang="bn-IN" sz="16600" dirty="0">
                <a:latin typeface="NikoshBAN" pitchFamily="2" charset="0"/>
                <a:cs typeface="NikoshBAN" pitchFamily="2" charset="0"/>
              </a:rPr>
              <a:t>স্বাগতম</a:t>
            </a:r>
            <a:endParaRPr lang="en-US" sz="16600" dirty="0">
              <a:latin typeface="NikoshBAN" pitchFamily="2" charset="0"/>
              <a:cs typeface="NikoshBAN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90800" y="990600"/>
            <a:ext cx="3124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n-IN" sz="5400" dirty="0">
                <a:latin typeface="NikoshBAN" pitchFamily="2" charset="0"/>
                <a:cs typeface="NikoshBAN" pitchFamily="2" charset="0"/>
              </a:rPr>
              <a:t>দলীয় কাজ</a:t>
            </a:r>
            <a:endParaRPr lang="en-US" sz="5400" dirty="0"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09600" y="2438400"/>
            <a:ext cx="8001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n-IN" sz="3200" dirty="0">
                <a:latin typeface="NikoshBAN" pitchFamily="2" charset="0"/>
                <a:cs typeface="NikoshBAN" pitchFamily="2" charset="0"/>
              </a:rPr>
              <a:t> সমস্যা </a:t>
            </a:r>
            <a:r>
              <a:rPr lang="en-US" sz="3200" dirty="0">
                <a:latin typeface="NikoshBAN" pitchFamily="2" charset="0"/>
                <a:cs typeface="NikoshBAN" pitchFamily="2" charset="0"/>
              </a:rPr>
              <a:t>: 30</a:t>
            </a:r>
            <a:r>
              <a:rPr lang="bn-IN" sz="3200" dirty="0">
                <a:latin typeface="NikoshBAN" pitchFamily="2" charset="0"/>
                <a:cs typeface="NikoshBAN" pitchFamily="2" charset="0"/>
              </a:rPr>
              <a:t> মিটার লম্বা একটি মই তোমার বিদ্যালয় ভবনের ছাদ বরাবর ঠেস দিয়ে ভূমির সঙ্গে </a:t>
            </a:r>
            <a:r>
              <a:rPr lang="en-US" sz="3200" dirty="0">
                <a:latin typeface="NikoshBAN" pitchFamily="2" charset="0"/>
                <a:cs typeface="NikoshBAN" pitchFamily="2" charset="0"/>
              </a:rPr>
              <a:t>45⁰</a:t>
            </a:r>
            <a:r>
              <a:rPr lang="bn-IN" sz="3200" dirty="0">
                <a:latin typeface="NikoshBAN" pitchFamily="2" charset="0"/>
                <a:cs typeface="NikoshBAN" pitchFamily="2" charset="0"/>
              </a:rPr>
              <a:t> কোণ উৎপন্ন করে। বিদ্যালয় ভবনের দেওয়ালের উচ্চতা নির্ণয় কর।</a:t>
            </a:r>
            <a:endParaRPr lang="en-US" sz="3200" dirty="0">
              <a:latin typeface="NikoshBAN" pitchFamily="2" charset="0"/>
              <a:cs typeface="NikoshBAN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667000" y="609600"/>
            <a:ext cx="30480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n-IN" sz="6600" dirty="0">
                <a:latin typeface="NikoshBAN" pitchFamily="2" charset="0"/>
                <a:cs typeface="NikoshBAN" pitchFamily="2" charset="0"/>
              </a:rPr>
              <a:t>মূল্যায়ন</a:t>
            </a:r>
            <a:endParaRPr lang="en-US" sz="6600" dirty="0"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362200" y="2514600"/>
            <a:ext cx="41148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00050" indent="-400050">
              <a:buAutoNum type="romanLcParenR"/>
            </a:pPr>
            <a:r>
              <a:rPr lang="bn-IN" sz="3200" dirty="0">
                <a:latin typeface="NikoshBAN" pitchFamily="2" charset="0"/>
                <a:cs typeface="NikoshBAN" pitchFamily="2" charset="0"/>
              </a:rPr>
              <a:t>শয়নরেখা কি?</a:t>
            </a:r>
            <a:endParaRPr lang="en-US" sz="3200" dirty="0">
              <a:latin typeface="NikoshBAN" pitchFamily="2" charset="0"/>
              <a:cs typeface="NikoshBAN" pitchFamily="2" charset="0"/>
            </a:endParaRPr>
          </a:p>
          <a:p>
            <a:pPr marL="400050" indent="-400050">
              <a:buAutoNum type="romanLcParenR"/>
            </a:pPr>
            <a:r>
              <a:rPr lang="bn-IN" sz="3200" dirty="0">
                <a:latin typeface="NikoshBAN" pitchFamily="2" charset="0"/>
                <a:cs typeface="NikoshBAN" pitchFamily="2" charset="0"/>
              </a:rPr>
              <a:t> উন্নতি কোণ কি?</a:t>
            </a:r>
          </a:p>
          <a:p>
            <a:pPr marL="400050" indent="-400050">
              <a:buAutoNum type="romanLcParenR"/>
            </a:pPr>
            <a:r>
              <a:rPr lang="bn-IN" sz="3200" dirty="0">
                <a:latin typeface="NikoshBAN" pitchFamily="2" charset="0"/>
                <a:cs typeface="NikoshBAN" pitchFamily="2" charset="0"/>
              </a:rPr>
              <a:t> অবনতি কোণ কি?</a:t>
            </a:r>
          </a:p>
          <a:p>
            <a:pPr marL="400050" indent="-400050">
              <a:buAutoNum type="romanLcParenR"/>
            </a:pPr>
            <a:r>
              <a:rPr lang="bn-IN" sz="3200" dirty="0">
                <a:latin typeface="NikoshBAN" pitchFamily="2" charset="0"/>
                <a:cs typeface="NikoshBAN" pitchFamily="2" charset="0"/>
              </a:rPr>
              <a:t> শীর্ষ কোণ কাকে বলে? </a:t>
            </a:r>
            <a:endParaRPr lang="en-US" sz="3200" dirty="0">
              <a:latin typeface="NikoshBAN" pitchFamily="2" charset="0"/>
              <a:cs typeface="NikoshBAN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matterhorn-problem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0" y="2133600"/>
            <a:ext cx="6172200" cy="4460671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1905000" y="5334000"/>
            <a:ext cx="609600" cy="3048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45⁰</a:t>
            </a:r>
          </a:p>
        </p:txBody>
      </p:sp>
      <p:sp>
        <p:nvSpPr>
          <p:cNvPr id="6" name="Rectangle 5"/>
          <p:cNvSpPr/>
          <p:nvPr/>
        </p:nvSpPr>
        <p:spPr>
          <a:xfrm>
            <a:off x="2971800" y="5334000"/>
            <a:ext cx="609600" cy="3048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60⁰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676400" y="152400"/>
            <a:ext cx="46482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n-IN" sz="6000" dirty="0">
                <a:latin typeface="NikoshBAN" pitchFamily="2" charset="0"/>
                <a:cs typeface="NikoshBAN" pitchFamily="2" charset="0"/>
              </a:rPr>
              <a:t>বাড়ির কাজ </a:t>
            </a:r>
            <a:endParaRPr lang="en-US" sz="6000" dirty="0"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33400" y="1066800"/>
            <a:ext cx="8077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n-IN" sz="2400" dirty="0">
                <a:latin typeface="NikoshBAN" pitchFamily="2" charset="0"/>
                <a:cs typeface="NikoshBAN" pitchFamily="2" charset="0"/>
              </a:rPr>
              <a:t>সমস্যাঃ ভূতলস্থ কোনো স্থানে একটি পাহাড়ের শীর্ষ </a:t>
            </a:r>
            <a:r>
              <a:rPr lang="en-US" sz="2400" dirty="0">
                <a:latin typeface="NikoshBAN" pitchFamily="2" charset="0"/>
                <a:cs typeface="NikoshBAN" pitchFamily="2" charset="0"/>
              </a:rPr>
              <a:t> </a:t>
            </a:r>
            <a:r>
              <a:rPr lang="bn-IN" sz="2400" dirty="0">
                <a:latin typeface="NikoshBAN" pitchFamily="2" charset="0"/>
                <a:cs typeface="NikoshBAN" pitchFamily="2" charset="0"/>
              </a:rPr>
              <a:t>বিন্দুর উন্নতি কোণ </a:t>
            </a:r>
            <a:r>
              <a:rPr lang="en-US" sz="2400" dirty="0">
                <a:latin typeface="NikoshBAN" pitchFamily="2" charset="0"/>
                <a:cs typeface="NikoshBAN" pitchFamily="2" charset="0"/>
              </a:rPr>
              <a:t>60⁰</a:t>
            </a:r>
            <a:r>
              <a:rPr lang="bn-IN" sz="2400" dirty="0">
                <a:latin typeface="NikoshBAN" pitchFamily="2" charset="0"/>
                <a:cs typeface="NikoshBAN" pitchFamily="2" charset="0"/>
              </a:rPr>
              <a:t>।ঐ স্থান থেকে </a:t>
            </a:r>
            <a:r>
              <a:rPr lang="en-US" sz="2400" dirty="0">
                <a:latin typeface="NikoshBAN" pitchFamily="2" charset="0"/>
                <a:cs typeface="NikoshBAN" pitchFamily="2" charset="0"/>
              </a:rPr>
              <a:t>1500</a:t>
            </a:r>
            <a:r>
              <a:rPr lang="bn-IN" sz="2400" dirty="0">
                <a:latin typeface="NikoshBAN" pitchFamily="2" charset="0"/>
                <a:cs typeface="NikoshBAN" pitchFamily="2" charset="0"/>
              </a:rPr>
              <a:t>মি পিছিয়ে গেলে পাহাড়ের ঐ বিন্দুর উন্নতি কোণ </a:t>
            </a:r>
            <a:r>
              <a:rPr lang="en-US" sz="2400" dirty="0">
                <a:latin typeface="NikoshBAN" pitchFamily="2" charset="0"/>
                <a:cs typeface="NikoshBAN" pitchFamily="2" charset="0"/>
              </a:rPr>
              <a:t>45⁰ </a:t>
            </a:r>
            <a:r>
              <a:rPr lang="bn-IN" sz="2400" dirty="0">
                <a:latin typeface="NikoshBAN" pitchFamily="2" charset="0"/>
                <a:cs typeface="NikoshBAN" pitchFamily="2" charset="0"/>
              </a:rPr>
              <a:t>হয়।পাহাড়ের উচ্চতা নির্ণয় কর। </a:t>
            </a:r>
            <a:endParaRPr lang="en-US" sz="2400" dirty="0">
              <a:latin typeface="NikoshBAN" pitchFamily="2" charset="0"/>
              <a:cs typeface="NikoshBAN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/>
      <p:bldP spid="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00400" y="457200"/>
            <a:ext cx="2590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n-IN" sz="7200" dirty="0">
                <a:latin typeface="NikoshBAN" pitchFamily="2" charset="0"/>
                <a:cs typeface="NikoshBAN" pitchFamily="2" charset="0"/>
              </a:rPr>
              <a:t>ধন্যবাদ</a:t>
            </a:r>
            <a:endParaRPr lang="en-US" sz="7200" dirty="0">
              <a:latin typeface="NikoshBAN" pitchFamily="2" charset="0"/>
              <a:cs typeface="NikoshBAN" pitchFamily="2" charset="0"/>
            </a:endParaRPr>
          </a:p>
        </p:txBody>
      </p:sp>
      <p:pic>
        <p:nvPicPr>
          <p:cNvPr id="4" name="Picture 3" descr="time-to-say-good-by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28800" y="1524000"/>
            <a:ext cx="5181600" cy="37433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0" y="685800"/>
            <a:ext cx="4191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n-IN" sz="4800" b="1" dirty="0">
                <a:latin typeface="NikoshBAN" pitchFamily="2" charset="0"/>
                <a:cs typeface="NikoshBAN" pitchFamily="2" charset="0"/>
              </a:rPr>
              <a:t>পরিচিতি</a:t>
            </a:r>
            <a:endParaRPr lang="en-US" sz="4800" b="1" dirty="0"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676400" y="2057400"/>
            <a:ext cx="5791200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err="1"/>
              <a:t>জাকারিয়া</a:t>
            </a:r>
            <a:r>
              <a:rPr lang="en-US" sz="3200" b="1" dirty="0"/>
              <a:t> </a:t>
            </a:r>
            <a:r>
              <a:rPr lang="en-US" sz="3200" b="1" dirty="0" err="1"/>
              <a:t>হোসেন</a:t>
            </a:r>
            <a:endParaRPr lang="bn-BD" sz="2800" b="1" dirty="0"/>
          </a:p>
          <a:p>
            <a:pPr algn="ctr"/>
            <a:r>
              <a:rPr lang="en-US" sz="2800" dirty="0" err="1">
                <a:latin typeface="NikoshBAN" pitchFamily="2" charset="0"/>
                <a:cs typeface="NikoshBAN" pitchFamily="2" charset="0"/>
              </a:rPr>
              <a:t>ইন্সট্রাক্টর</a:t>
            </a:r>
            <a:r>
              <a:rPr lang="bn-BD" sz="2800" dirty="0">
                <a:latin typeface="NikoshBAN" pitchFamily="2" charset="0"/>
                <a:cs typeface="NikoshBAN" pitchFamily="2" charset="0"/>
              </a:rPr>
              <a:t> (গনিত)</a:t>
            </a:r>
          </a:p>
          <a:p>
            <a:pPr algn="ctr"/>
            <a:r>
              <a:rPr lang="en-US" sz="2800" dirty="0" err="1">
                <a:solidFill>
                  <a:srgbClr val="FF0000"/>
                </a:solidFill>
                <a:latin typeface="NikoshBAN" pitchFamily="2" charset="0"/>
                <a:cs typeface="NikoshBAN" pitchFamily="2" charset="0"/>
              </a:rPr>
              <a:t>মাদারীপুর</a:t>
            </a:r>
            <a:r>
              <a:rPr lang="en-US" sz="2800" dirty="0">
                <a:solidFill>
                  <a:srgbClr val="FF0000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NikoshBAN" pitchFamily="2" charset="0"/>
                <a:cs typeface="NikoshBAN" pitchFamily="2" charset="0"/>
              </a:rPr>
              <a:t>সরকারি</a:t>
            </a:r>
            <a:r>
              <a:rPr lang="en-US" sz="2800" dirty="0">
                <a:solidFill>
                  <a:srgbClr val="FF0000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NikoshBAN" pitchFamily="2" charset="0"/>
                <a:cs typeface="NikoshBAN" pitchFamily="2" charset="0"/>
              </a:rPr>
              <a:t>টেকনিক্যাল</a:t>
            </a:r>
            <a:r>
              <a:rPr lang="en-US" sz="2800" dirty="0">
                <a:solidFill>
                  <a:srgbClr val="FF0000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NikoshBAN" pitchFamily="2" charset="0"/>
                <a:cs typeface="NikoshBAN" pitchFamily="2" charset="0"/>
              </a:rPr>
              <a:t>স্কুল</a:t>
            </a:r>
            <a:r>
              <a:rPr lang="en-US" sz="2800" dirty="0">
                <a:solidFill>
                  <a:srgbClr val="FF0000"/>
                </a:solidFill>
                <a:latin typeface="NikoshBAN" pitchFamily="2" charset="0"/>
                <a:cs typeface="NikoshBAN" pitchFamily="2" charset="0"/>
              </a:rPr>
              <a:t> ও </a:t>
            </a:r>
            <a:r>
              <a:rPr lang="en-US" sz="2800" dirty="0" err="1">
                <a:solidFill>
                  <a:srgbClr val="FF0000"/>
                </a:solidFill>
                <a:latin typeface="NikoshBAN" pitchFamily="2" charset="0"/>
                <a:cs typeface="NikoshBAN" pitchFamily="2" charset="0"/>
              </a:rPr>
              <a:t>কলেজ</a:t>
            </a:r>
            <a:endParaRPr lang="bn-BD" sz="2800" dirty="0">
              <a:solidFill>
                <a:srgbClr val="FF0000"/>
              </a:solidFill>
              <a:latin typeface="NikoshBAN" pitchFamily="2" charset="0"/>
              <a:cs typeface="NikoshBAN" pitchFamily="2" charset="0"/>
            </a:endParaRPr>
          </a:p>
          <a:p>
            <a:pPr algn="ctr"/>
            <a:r>
              <a:rPr lang="en-US" sz="2800" dirty="0" err="1">
                <a:solidFill>
                  <a:srgbClr val="FF0000"/>
                </a:solidFill>
                <a:latin typeface="NikoshBAN" pitchFamily="2" charset="0"/>
                <a:cs typeface="NikoshBAN" pitchFamily="2" charset="0"/>
              </a:rPr>
              <a:t>মাদারীপুর</a:t>
            </a:r>
            <a:endParaRPr lang="en-US" sz="2800" dirty="0">
              <a:solidFill>
                <a:srgbClr val="FF0000"/>
              </a:solidFill>
              <a:latin typeface="NikoshBAN" pitchFamily="2" charset="0"/>
              <a:cs typeface="NikoshBAN" pitchFamily="2" charset="0"/>
            </a:endParaRPr>
          </a:p>
          <a:p>
            <a:pPr algn="ctr"/>
            <a:endParaRPr lang="en-US" sz="2800" dirty="0">
              <a:latin typeface="NikoshBAN" pitchFamily="2" charset="0"/>
              <a:cs typeface="NikoshBAN" pitchFamily="2" charset="0"/>
            </a:endParaRPr>
          </a:p>
          <a:p>
            <a:pPr algn="ctr"/>
            <a:r>
              <a:rPr lang="bn-BD" sz="2800" dirty="0">
                <a:latin typeface="NikoshBAN" pitchFamily="2" charset="0"/>
                <a:cs typeface="NikoshBAN" pitchFamily="2" charset="0"/>
              </a:rPr>
              <a:t>বিষয় </a:t>
            </a:r>
            <a:r>
              <a:rPr lang="en-US" sz="2800" dirty="0">
                <a:latin typeface="NikoshBAN" pitchFamily="2" charset="0"/>
                <a:cs typeface="NikoshBAN" pitchFamily="2" charset="0"/>
              </a:rPr>
              <a:t>: </a:t>
            </a:r>
            <a:r>
              <a:rPr lang="bn-BD" sz="2800" dirty="0">
                <a:latin typeface="NikoshBAN" pitchFamily="2" charset="0"/>
                <a:cs typeface="NikoshBAN" pitchFamily="2" charset="0"/>
              </a:rPr>
              <a:t>গনিত</a:t>
            </a:r>
          </a:p>
          <a:p>
            <a:pPr algn="ctr"/>
            <a:r>
              <a:rPr lang="bn-BD" sz="2800" dirty="0">
                <a:latin typeface="NikoshBAN" pitchFamily="2" charset="0"/>
                <a:cs typeface="NikoshBAN" pitchFamily="2" charset="0"/>
              </a:rPr>
              <a:t>শ্রেনি</a:t>
            </a:r>
            <a:r>
              <a:rPr lang="en-US" sz="2800" dirty="0">
                <a:latin typeface="NikoshBAN" pitchFamily="2" charset="0"/>
                <a:cs typeface="NikoshBAN" pitchFamily="2" charset="0"/>
              </a:rPr>
              <a:t> :</a:t>
            </a:r>
            <a:r>
              <a:rPr lang="bn-BD" sz="2800" dirty="0">
                <a:latin typeface="NikoshBAN" pitchFamily="2" charset="0"/>
                <a:cs typeface="NikoshBAN" pitchFamily="2" charset="0"/>
              </a:rPr>
              <a:t>নবম</a:t>
            </a:r>
            <a:endParaRPr lang="en-US" sz="2800" dirty="0">
              <a:latin typeface="NikoshBAN" pitchFamily="2" charset="0"/>
              <a:cs typeface="NikoshBAN" pitchFamily="2" charset="0"/>
            </a:endParaRPr>
          </a:p>
          <a:p>
            <a:pPr algn="ctr"/>
            <a:r>
              <a:rPr lang="bn-BD" sz="2800" dirty="0">
                <a:solidFill>
                  <a:srgbClr val="00B050"/>
                </a:solidFill>
                <a:latin typeface="NikoshBAN" pitchFamily="2" charset="0"/>
                <a:cs typeface="NikoshBAN" pitchFamily="2" charset="0"/>
              </a:rPr>
              <a:t>সাধারণ  পাঠঃ</a:t>
            </a:r>
            <a:r>
              <a:rPr lang="en-US" sz="2800" dirty="0">
                <a:solidFill>
                  <a:srgbClr val="00B050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2800" dirty="0" err="1">
                <a:solidFill>
                  <a:srgbClr val="00B050"/>
                </a:solidFill>
                <a:latin typeface="NikoshBAN" pitchFamily="2" charset="0"/>
                <a:cs typeface="NikoshBAN" pitchFamily="2" charset="0"/>
              </a:rPr>
              <a:t>দূরত্ব</a:t>
            </a:r>
            <a:r>
              <a:rPr lang="en-US" sz="2800" dirty="0">
                <a:solidFill>
                  <a:srgbClr val="00B050"/>
                </a:solidFill>
                <a:latin typeface="NikoshBAN" pitchFamily="2" charset="0"/>
                <a:cs typeface="NikoshBAN" pitchFamily="2" charset="0"/>
              </a:rPr>
              <a:t> ও </a:t>
            </a:r>
            <a:r>
              <a:rPr lang="en-US" sz="2800" dirty="0" err="1">
                <a:solidFill>
                  <a:srgbClr val="00B050"/>
                </a:solidFill>
                <a:latin typeface="NikoshBAN" pitchFamily="2" charset="0"/>
                <a:cs typeface="NikoshBAN" pitchFamily="2" charset="0"/>
              </a:rPr>
              <a:t>উচ্চতা</a:t>
            </a:r>
            <a:endParaRPr lang="bn-BD" sz="2800" dirty="0">
              <a:solidFill>
                <a:srgbClr val="00B050"/>
              </a:solidFill>
              <a:latin typeface="NikoshBAN" pitchFamily="2" charset="0"/>
              <a:cs typeface="NikoshBAN" pitchFamily="2" charset="0"/>
            </a:endParaRPr>
          </a:p>
          <a:p>
            <a:endParaRPr lang="bn-IN" sz="2800" dirty="0">
              <a:latin typeface="NikoshBAN" pitchFamily="2" charset="0"/>
              <a:cs typeface="NikoshBAN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800" decel="100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800" decel="100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00" decel="100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Perlament_4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76400" y="914400"/>
            <a:ext cx="6933331" cy="3896295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3520440" y="5257800"/>
            <a:ext cx="32613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n-IN" sz="3200" dirty="0">
                <a:latin typeface="NikoshBAN" pitchFamily="2" charset="0"/>
                <a:cs typeface="NikoshBAN" pitchFamily="2" charset="0"/>
              </a:rPr>
              <a:t>তোমরা চিত্রে কি দেখছ?</a:t>
            </a:r>
            <a:endParaRPr lang="en-US" sz="3200" dirty="0">
              <a:latin typeface="NikoshBAN" pitchFamily="2" charset="0"/>
              <a:cs typeface="NikoshBAN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14400" y="1676400"/>
            <a:ext cx="6858000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n-IN" sz="4400" dirty="0">
                <a:latin typeface="NikoshBAN" pitchFamily="2" charset="0"/>
                <a:cs typeface="NikoshBAN" pitchFamily="2" charset="0"/>
              </a:rPr>
              <a:t>শিখনফল</a:t>
            </a:r>
          </a:p>
          <a:p>
            <a:r>
              <a:rPr lang="bn-IN" sz="3200" dirty="0">
                <a:latin typeface="NikoshBAN" pitchFamily="2" charset="0"/>
                <a:cs typeface="NikoshBAN" pitchFamily="2" charset="0"/>
              </a:rPr>
              <a:t>এই পাঠ শেষে শিক্ষার্থী—</a:t>
            </a:r>
          </a:p>
          <a:p>
            <a:endParaRPr lang="bn-IN" sz="3200" dirty="0">
              <a:latin typeface="NikoshBAN" pitchFamily="2" charset="0"/>
              <a:cs typeface="NikoshBAN" pitchFamily="2" charset="0"/>
            </a:endParaRPr>
          </a:p>
          <a:p>
            <a:pPr>
              <a:buFont typeface="Wingdings" pitchFamily="2" charset="2"/>
              <a:buChar char="Ø"/>
            </a:pPr>
            <a:r>
              <a:rPr lang="bn-IN" sz="2800" dirty="0">
                <a:latin typeface="NikoshBAN" pitchFamily="2" charset="0"/>
                <a:cs typeface="NikoshBAN" pitchFamily="2" charset="0"/>
              </a:rPr>
              <a:t>ভূ-রেখা,উর্ধব রেখা, উন্নতি কোণ ও অবনতি কোণ ব্যাখ্যা করতে পারবে।</a:t>
            </a:r>
          </a:p>
          <a:p>
            <a:pPr>
              <a:buFont typeface="Wingdings" pitchFamily="2" charset="2"/>
              <a:buChar char="Ø"/>
            </a:pPr>
            <a:r>
              <a:rPr lang="bn-IN" sz="2800" dirty="0">
                <a:latin typeface="NikoshBAN" pitchFamily="2" charset="0"/>
                <a:cs typeface="NikoshBAN" pitchFamily="2" charset="0"/>
              </a:rPr>
              <a:t>ত্রিকোণমিতির সাহায্যে দূরত্ব ও উচ্চতা বিষয়ক গাণিতিক সমস্যা সমাধান করতে পারবে।</a:t>
            </a:r>
          </a:p>
          <a:p>
            <a:pPr>
              <a:buFont typeface="Wingdings" pitchFamily="2" charset="2"/>
              <a:buChar char="Ø"/>
            </a:pPr>
            <a:r>
              <a:rPr lang="bn-IN" sz="2800" dirty="0">
                <a:latin typeface="NikoshBAN" pitchFamily="2" charset="0"/>
                <a:cs typeface="NikoshBAN" pitchFamily="2" charset="0"/>
              </a:rPr>
              <a:t> ত্রিকোণমিতির সাহায্যে হাতে কলমে দূরত্ব ও উচ্চতা বিষয়ক বিভিন্ন পরিমাপ করতে পারবে।</a:t>
            </a:r>
            <a:endParaRPr lang="en-US" sz="2800" dirty="0">
              <a:latin typeface="NikoshBAN" pitchFamily="2" charset="0"/>
              <a:cs typeface="NikoshBAN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ight Triangle 2"/>
          <p:cNvSpPr/>
          <p:nvPr/>
        </p:nvSpPr>
        <p:spPr>
          <a:xfrm flipH="1">
            <a:off x="5105400" y="381000"/>
            <a:ext cx="3429000" cy="2971800"/>
          </a:xfrm>
          <a:prstGeom prst="rtTriangle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 rot="16200000">
            <a:off x="8311634" y="1987034"/>
            <a:ext cx="1295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n-IN" dirty="0"/>
              <a:t>উর্ধবরেখা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867400" y="3505200"/>
            <a:ext cx="1143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n-IN" dirty="0"/>
              <a:t>ভূ-রেখা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04800" y="228600"/>
            <a:ext cx="6019800" cy="32008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q"/>
            </a:pPr>
            <a:r>
              <a:rPr lang="bn-IN" sz="3200" dirty="0">
                <a:latin typeface="NikoshBAN" pitchFamily="2" charset="0"/>
                <a:cs typeface="NikoshBAN" pitchFamily="2" charset="0"/>
              </a:rPr>
              <a:t>  </a:t>
            </a:r>
            <a:r>
              <a:rPr lang="bn-IN" sz="2800" dirty="0">
                <a:latin typeface="NikoshBAN" pitchFamily="2" charset="0"/>
                <a:cs typeface="NikoshBAN" pitchFamily="2" charset="0"/>
              </a:rPr>
              <a:t>দূরত্ব ও উচ্চতা নির্ণয়ের জন্য নিন্মলিখিত বিষয়গুলো আমাদের জানা প্রয়োজন।</a:t>
            </a:r>
            <a:endParaRPr lang="bn-IN" sz="3200" dirty="0">
              <a:latin typeface="NikoshBAN" pitchFamily="2" charset="0"/>
              <a:cs typeface="NikoshBAN" pitchFamily="2" charset="0"/>
            </a:endParaRPr>
          </a:p>
          <a:p>
            <a:endParaRPr lang="bn-IN" sz="2800" dirty="0">
              <a:latin typeface="NikoshBAN" pitchFamily="2" charset="0"/>
              <a:cs typeface="NikoshBAN" pitchFamily="2" charset="0"/>
            </a:endParaRPr>
          </a:p>
          <a:p>
            <a:pPr>
              <a:buFont typeface="Wingdings" pitchFamily="2" charset="2"/>
              <a:buChar char="Ø"/>
            </a:pPr>
            <a:r>
              <a:rPr lang="bn-IN" sz="2400" dirty="0">
                <a:latin typeface="NikoshBAN" pitchFamily="2" charset="0"/>
                <a:cs typeface="NikoshBAN" pitchFamily="2" charset="0"/>
              </a:rPr>
              <a:t> ভূ-রেখাঃ ভূ-রেখা হচ্ছে ভূমিতলে অবস্থিত যে কোনো সরল রেখা।ভূ-রেখাকে শয়ন রেখাও বলে।</a:t>
            </a:r>
          </a:p>
          <a:p>
            <a:pPr>
              <a:buFont typeface="Wingdings" pitchFamily="2" charset="2"/>
              <a:buChar char="Ø"/>
            </a:pPr>
            <a:r>
              <a:rPr lang="bn-IN" sz="2400" dirty="0">
                <a:latin typeface="NikoshBAN" pitchFamily="2" charset="0"/>
                <a:cs typeface="NikoshBAN" pitchFamily="2" charset="0"/>
              </a:rPr>
              <a:t> উর্ধব রেখাঃ উর্ধব রেখা হচ্ছে ভূমি তলের উপর</a:t>
            </a:r>
          </a:p>
          <a:p>
            <a:r>
              <a:rPr lang="bn-IN" sz="2400" dirty="0">
                <a:latin typeface="NikoshBAN" pitchFamily="2" charset="0"/>
                <a:cs typeface="NikoshBAN" pitchFamily="2" charset="0"/>
              </a:rPr>
              <a:t>লম্ব যে কোনো সরল রেখা।   </a:t>
            </a:r>
          </a:p>
          <a:p>
            <a:pPr>
              <a:buFont typeface="Wingdings" pitchFamily="2" charset="2"/>
              <a:buChar char="Ø"/>
            </a:pPr>
            <a:endParaRPr lang="en-US" dirty="0"/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4419600" y="5257800"/>
            <a:ext cx="3733800" cy="1588"/>
          </a:xfrm>
          <a:prstGeom prst="straightConnector1">
            <a:avLst/>
          </a:prstGeom>
          <a:ln w="5715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flipV="1">
            <a:off x="5791200" y="4038600"/>
            <a:ext cx="1447800" cy="1219200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5791200" y="5257800"/>
            <a:ext cx="1295400" cy="1066800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Arc 18"/>
          <p:cNvSpPr/>
          <p:nvPr/>
        </p:nvSpPr>
        <p:spPr>
          <a:xfrm>
            <a:off x="6096000" y="4648200"/>
            <a:ext cx="838200" cy="1219200"/>
          </a:xfrm>
          <a:prstGeom prst="arc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6858000" y="4648200"/>
            <a:ext cx="228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n-IN" dirty="0"/>
              <a:t>উন্নতি কোণ </a:t>
            </a:r>
            <a:endParaRPr lang="en-US" dirty="0"/>
          </a:p>
        </p:txBody>
      </p:sp>
      <p:sp>
        <p:nvSpPr>
          <p:cNvPr id="22" name="Arc 21"/>
          <p:cNvSpPr/>
          <p:nvPr/>
        </p:nvSpPr>
        <p:spPr>
          <a:xfrm rot="9314219">
            <a:off x="4837335" y="3719618"/>
            <a:ext cx="2216280" cy="2117291"/>
          </a:xfrm>
          <a:prstGeom prst="arc">
            <a:avLst>
              <a:gd name="adj1" fmla="val 16308286"/>
              <a:gd name="adj2" fmla="val 0"/>
            </a:avLst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/>
          <p:cNvSpPr txBox="1"/>
          <p:nvPr/>
        </p:nvSpPr>
        <p:spPr>
          <a:xfrm>
            <a:off x="4495800" y="6096000"/>
            <a:ext cx="1981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n-IN" dirty="0"/>
              <a:t>অবনতি কোণ</a:t>
            </a:r>
            <a:endParaRPr lang="en-US" dirty="0"/>
          </a:p>
        </p:txBody>
      </p:sp>
      <p:cxnSp>
        <p:nvCxnSpPr>
          <p:cNvPr id="25" name="Straight Arrow Connector 24"/>
          <p:cNvCxnSpPr/>
          <p:nvPr/>
        </p:nvCxnSpPr>
        <p:spPr>
          <a:xfrm>
            <a:off x="5105400" y="3505200"/>
            <a:ext cx="3429000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rot="5400000">
            <a:off x="7200900" y="1866900"/>
            <a:ext cx="2971800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304800" y="3962400"/>
            <a:ext cx="41148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bn-IN" sz="2400" dirty="0">
                <a:latin typeface="NikoshBAN" pitchFamily="2" charset="0"/>
                <a:cs typeface="NikoshBAN" pitchFamily="2" charset="0"/>
              </a:rPr>
              <a:t>উন্নতি কোণঃ ভূতলের উপরের কোনো বিন্দু ভূমির সমান্তরাল রেখার সাথে যে কোন উৎপন্ন করে তাকে উন্নতি কোণ বলে।</a:t>
            </a:r>
          </a:p>
          <a:p>
            <a:pPr>
              <a:buFont typeface="Wingdings" pitchFamily="2" charset="2"/>
              <a:buChar char="Ø"/>
            </a:pPr>
            <a:r>
              <a:rPr lang="bn-IN" sz="2400" dirty="0">
                <a:latin typeface="NikoshBAN" pitchFamily="2" charset="0"/>
                <a:cs typeface="NikoshBAN" pitchFamily="2" charset="0"/>
              </a:rPr>
              <a:t>অবনতি কোণঃ ভূতলের সমান্তরাল রেখার </a:t>
            </a:r>
          </a:p>
          <a:p>
            <a:r>
              <a:rPr lang="bn-IN" sz="2400" dirty="0">
                <a:latin typeface="NikoshBAN" pitchFamily="2" charset="0"/>
                <a:cs typeface="NikoshBAN" pitchFamily="2" charset="0"/>
              </a:rPr>
              <a:t>নিচের কোনো বিন্দু ভূরেখার সাথে যে কোণ উৎপন্ন করে তাকে অবনতি কোণ বলে।</a:t>
            </a:r>
            <a:endParaRPr lang="en-US" sz="2400" dirty="0">
              <a:latin typeface="NikoshBAN" pitchFamily="2" charset="0"/>
              <a:cs typeface="NikoshBAN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800" decel="100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800" decel="100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00" decel="100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800" decel="100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800" decel="100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800" decel="100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800" decel="100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800" decel="100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8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8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8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800" decel="100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800" decel="100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800" decel="100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800" decel="100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800" decel="100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800" decel="100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800" decel="100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800" decel="100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800" decel="100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800" decel="100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800" decel="100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800" decel="100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800" decel="100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 build="allAtOnce"/>
      <p:bldP spid="6" grpId="0" build="allAtOnce"/>
      <p:bldP spid="7" grpId="0"/>
      <p:bldP spid="19" grpId="0" animBg="1"/>
      <p:bldP spid="20" grpId="0" build="allAtOnce"/>
      <p:bldP spid="22" grpId="0" animBg="1"/>
      <p:bldP spid="23" grpId="0" build="allAtOnce"/>
      <p:bldP spid="2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img-single_6582Sangshad_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" y="838200"/>
            <a:ext cx="7970931" cy="5105400"/>
          </a:xfrm>
          <a:prstGeom prst="rect">
            <a:avLst/>
          </a:prstGeom>
        </p:spPr>
      </p:pic>
      <p:cxnSp>
        <p:nvCxnSpPr>
          <p:cNvPr id="6" name="Straight Connector 5"/>
          <p:cNvCxnSpPr/>
          <p:nvPr/>
        </p:nvCxnSpPr>
        <p:spPr>
          <a:xfrm rot="5400000" flipH="1" flipV="1">
            <a:off x="3124200" y="4267200"/>
            <a:ext cx="1600200" cy="1447800"/>
          </a:xfrm>
          <a:prstGeom prst="line">
            <a:avLst/>
          </a:prstGeom>
          <a:ln w="38100">
            <a:solidFill>
              <a:srgbClr val="00B0F0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rot="5400000">
            <a:off x="3505994" y="3123406"/>
            <a:ext cx="2285206" cy="794"/>
          </a:xfrm>
          <a:prstGeom prst="line">
            <a:avLst/>
          </a:prstGeom>
          <a:ln w="38100">
            <a:solidFill>
              <a:srgbClr val="00B0F0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rot="5400000" flipH="1" flipV="1">
            <a:off x="2057400" y="3200400"/>
            <a:ext cx="3733800" cy="1447800"/>
          </a:xfrm>
          <a:prstGeom prst="line">
            <a:avLst/>
          </a:prstGeom>
          <a:ln w="38100">
            <a:solidFill>
              <a:srgbClr val="00B0F0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8" descr="innerPage_StudentPic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4000" y="3581400"/>
            <a:ext cx="1655379" cy="26670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4800600" y="2971800"/>
            <a:ext cx="1219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20</a:t>
            </a:r>
            <a:r>
              <a:rPr lang="bn-IN" dirty="0">
                <a:solidFill>
                  <a:srgbClr val="FFFF00"/>
                </a:solidFill>
              </a:rPr>
              <a:t>মিটার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10" name="Arc 9"/>
          <p:cNvSpPr/>
          <p:nvPr/>
        </p:nvSpPr>
        <p:spPr>
          <a:xfrm rot="19628251">
            <a:off x="3504181" y="4428418"/>
            <a:ext cx="831038" cy="803041"/>
          </a:xfrm>
          <a:prstGeom prst="arc">
            <a:avLst/>
          </a:prstGeom>
          <a:ln w="381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3886200" y="4038600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45⁰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800" decel="100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8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8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8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800" decel="100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800" decel="100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800" decel="100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800" decel="100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800" decel="100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800" decel="100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800" decel="100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800" decel="100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8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8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8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0" grpId="0" animBg="1"/>
      <p:bldP spid="1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ight Triangle 1"/>
          <p:cNvSpPr/>
          <p:nvPr/>
        </p:nvSpPr>
        <p:spPr>
          <a:xfrm rot="16200000">
            <a:off x="4610100" y="1181100"/>
            <a:ext cx="2667000" cy="2590800"/>
          </a:xfrm>
          <a:prstGeom prst="rtTriangle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7010400" y="685800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086600" y="3886200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B</a:t>
            </a:r>
          </a:p>
        </p:txBody>
      </p:sp>
      <p:sp>
        <p:nvSpPr>
          <p:cNvPr id="5" name="TextBox 4"/>
          <p:cNvSpPr txBox="1"/>
          <p:nvPr/>
        </p:nvSpPr>
        <p:spPr>
          <a:xfrm rot="10800000" flipV="1">
            <a:off x="4495800" y="3886200"/>
            <a:ext cx="99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467600" y="2438400"/>
            <a:ext cx="99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n-IN" dirty="0">
                <a:cs typeface="NikoshBAN" pitchFamily="2" charset="0"/>
              </a:rPr>
              <a:t>২০</a:t>
            </a:r>
            <a:r>
              <a:rPr lang="bn-IN" dirty="0">
                <a:latin typeface="NikoshBAN" pitchFamily="2" charset="0"/>
                <a:cs typeface="NikoshBAN" pitchFamily="2" charset="0"/>
              </a:rPr>
              <a:t>মিটার</a:t>
            </a:r>
            <a:endParaRPr lang="en-US" dirty="0"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7" name="Arc 6"/>
          <p:cNvSpPr/>
          <p:nvPr/>
        </p:nvSpPr>
        <p:spPr>
          <a:xfrm>
            <a:off x="4572000" y="3200400"/>
            <a:ext cx="1371600" cy="1295400"/>
          </a:xfrm>
          <a:prstGeom prst="arc">
            <a:avLst/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5791200" y="3048000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45⁰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486400" y="3886200"/>
            <a:ext cx="10668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x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143000" y="990600"/>
            <a:ext cx="4419600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n-IN" sz="2400" dirty="0">
                <a:latin typeface="NikoshBAN" pitchFamily="2" charset="0"/>
                <a:cs typeface="NikoshBAN" pitchFamily="2" charset="0"/>
              </a:rPr>
              <a:t>ধরি, উচ্চতা </a:t>
            </a:r>
            <a:r>
              <a:rPr lang="en-US" dirty="0">
                <a:latin typeface="NikoshBAN" pitchFamily="2" charset="0"/>
                <a:cs typeface="NikoshBAN" pitchFamily="2" charset="0"/>
              </a:rPr>
              <a:t>AB</a:t>
            </a:r>
            <a:r>
              <a:rPr lang="en-US" sz="2400" dirty="0">
                <a:latin typeface="NikoshBAN" pitchFamily="2" charset="0"/>
                <a:cs typeface="NikoshBAN" pitchFamily="2" charset="0"/>
              </a:rPr>
              <a:t>=20</a:t>
            </a:r>
            <a:r>
              <a:rPr lang="bn-IN" sz="2400" dirty="0">
                <a:latin typeface="NikoshBAN" pitchFamily="2" charset="0"/>
                <a:cs typeface="NikoshBAN" pitchFamily="2" charset="0"/>
              </a:rPr>
              <a:t>মিটার</a:t>
            </a:r>
          </a:p>
          <a:p>
            <a:r>
              <a:rPr lang="bn-IN" sz="2400" dirty="0">
                <a:latin typeface="NikoshBAN" pitchFamily="2" charset="0"/>
                <a:cs typeface="NikoshBAN" pitchFamily="2" charset="0"/>
              </a:rPr>
              <a:t>দূরত্ব, </a:t>
            </a:r>
            <a:r>
              <a:rPr lang="en-US" sz="2000" dirty="0">
                <a:latin typeface="NikoshBAN" pitchFamily="2" charset="0"/>
                <a:cs typeface="NikoshBAN" pitchFamily="2" charset="0"/>
              </a:rPr>
              <a:t>BC</a:t>
            </a:r>
            <a:r>
              <a:rPr lang="en-US" sz="2400" dirty="0">
                <a:latin typeface="NikoshBAN" pitchFamily="2" charset="0"/>
                <a:cs typeface="NikoshBAN" pitchFamily="2" charset="0"/>
              </a:rPr>
              <a:t>=x</a:t>
            </a:r>
            <a:r>
              <a:rPr lang="bn-IN" sz="2400" dirty="0">
                <a:latin typeface="NikoshBAN" pitchFamily="2" charset="0"/>
                <a:cs typeface="NikoshBAN" pitchFamily="2" charset="0"/>
              </a:rPr>
              <a:t> মিটার</a:t>
            </a:r>
          </a:p>
          <a:p>
            <a:r>
              <a:rPr lang="en-US" sz="2000" dirty="0">
                <a:latin typeface="NikoshBAN" pitchFamily="2" charset="0"/>
                <a:cs typeface="NikoshBAN" pitchFamily="2" charset="0"/>
              </a:rPr>
              <a:t>C</a:t>
            </a:r>
            <a:r>
              <a:rPr lang="en-US" sz="2400" dirty="0">
                <a:latin typeface="NikoshBAN" pitchFamily="2" charset="0"/>
                <a:cs typeface="NikoshBAN" pitchFamily="2" charset="0"/>
              </a:rPr>
              <a:t> </a:t>
            </a:r>
            <a:r>
              <a:rPr lang="bn-IN" sz="2400" dirty="0">
                <a:latin typeface="NikoshBAN" pitchFamily="2" charset="0"/>
                <a:cs typeface="NikoshBAN" pitchFamily="2" charset="0"/>
              </a:rPr>
              <a:t>বিন্দুতে উন্নতি কোণ </a:t>
            </a:r>
          </a:p>
          <a:p>
            <a:r>
              <a:rPr lang="bn-IN" sz="2400" dirty="0">
                <a:latin typeface="NikoshBAN" pitchFamily="2" charset="0"/>
                <a:cs typeface="NikoshBAN" pitchFamily="2" charset="0"/>
              </a:rPr>
              <a:t>	         </a:t>
            </a:r>
            <a:endParaRPr lang="en-US" i="1" dirty="0">
              <a:latin typeface="NikoshBAN" pitchFamily="2" charset="0"/>
              <a:cs typeface="NikoshBAN" pitchFamily="2" charset="0"/>
            </a:endParaRPr>
          </a:p>
          <a:p>
            <a:endParaRPr lang="en-US" dirty="0">
              <a:latin typeface="NikoshBAN" pitchFamily="2" charset="0"/>
              <a:cs typeface="NikoshBAN" pitchFamily="2" charset="0"/>
            </a:endParaRPr>
          </a:p>
        </p:txBody>
      </p:sp>
      <p:cxnSp>
        <p:nvCxnSpPr>
          <p:cNvPr id="12" name="Straight Connector 11"/>
          <p:cNvCxnSpPr/>
          <p:nvPr/>
        </p:nvCxnSpPr>
        <p:spPr>
          <a:xfrm rot="5400000">
            <a:off x="6629400" y="3581400"/>
            <a:ext cx="457994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6858000" y="3352800"/>
            <a:ext cx="381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1219200" y="304800"/>
            <a:ext cx="3048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n-IN" sz="3200" dirty="0">
                <a:latin typeface="NikoshBAN" pitchFamily="2" charset="0"/>
                <a:cs typeface="NikoshBAN" pitchFamily="2" charset="0"/>
              </a:rPr>
              <a:t>দূরত্ব নির্ণয়ঃ</a:t>
            </a:r>
            <a:endParaRPr lang="en-US" sz="3200" dirty="0">
              <a:latin typeface="NikoshBAN" pitchFamily="2" charset="0"/>
              <a:cs typeface="NikoshBAN" pitchFamily="2" charset="0"/>
            </a:endParaRPr>
          </a:p>
        </p:txBody>
      </p:sp>
      <p:graphicFrame>
        <p:nvGraphicFramePr>
          <p:cNvPr id="29" name="Object 28"/>
          <p:cNvGraphicFramePr>
            <a:graphicFrameLocks noChangeAspect="1"/>
          </p:cNvGraphicFramePr>
          <p:nvPr/>
        </p:nvGraphicFramePr>
        <p:xfrm>
          <a:off x="990600" y="3070033"/>
          <a:ext cx="1981200" cy="73996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" name="Equation" r:id="rId2" imgW="1054080" imgH="393480" progId="Equation.3">
                  <p:embed/>
                </p:oleObj>
              </mc:Choice>
              <mc:Fallback>
                <p:oleObj name="Equation" r:id="rId2" imgW="1054080" imgH="39348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3070033"/>
                        <a:ext cx="1981200" cy="73996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" name="Object 30"/>
          <p:cNvGraphicFramePr>
            <a:graphicFrameLocks noChangeAspect="1"/>
          </p:cNvGraphicFramePr>
          <p:nvPr/>
        </p:nvGraphicFramePr>
        <p:xfrm>
          <a:off x="3276600" y="1782762"/>
          <a:ext cx="1371600" cy="300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" name="Equation" r:id="rId4" imgW="812520" imgH="177480" progId="Equation.3">
                  <p:embed/>
                </p:oleObj>
              </mc:Choice>
              <mc:Fallback>
                <p:oleObj name="Equation" r:id="rId4" imgW="812520" imgH="17748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6600" y="1782762"/>
                        <a:ext cx="1371600" cy="3000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" name="TextBox 31"/>
          <p:cNvSpPr txBox="1"/>
          <p:nvPr/>
        </p:nvSpPr>
        <p:spPr>
          <a:xfrm>
            <a:off x="838200" y="2362200"/>
            <a:ext cx="3200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n-IN" dirty="0"/>
              <a:t>আমরা জানি,</a:t>
            </a:r>
            <a:endParaRPr lang="en-US" dirty="0"/>
          </a:p>
        </p:txBody>
      </p:sp>
      <p:graphicFrame>
        <p:nvGraphicFramePr>
          <p:cNvPr id="35" name="Object 34"/>
          <p:cNvGraphicFramePr>
            <a:graphicFrameLocks noChangeAspect="1"/>
          </p:cNvGraphicFramePr>
          <p:nvPr/>
        </p:nvGraphicFramePr>
        <p:xfrm>
          <a:off x="1219200" y="3657599"/>
          <a:ext cx="1569474" cy="77228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3" name="Equation" r:id="rId6" imgW="799920" imgH="393480" progId="Equation.3">
                  <p:embed/>
                </p:oleObj>
              </mc:Choice>
              <mc:Fallback>
                <p:oleObj name="Equation" r:id="rId6" imgW="799920" imgH="393480" progId="Equation.3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9200" y="3657599"/>
                        <a:ext cx="1569474" cy="77228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6" name="TextBox 35"/>
          <p:cNvSpPr txBox="1"/>
          <p:nvPr/>
        </p:nvSpPr>
        <p:spPr>
          <a:xfrm>
            <a:off x="609600" y="3962400"/>
            <a:ext cx="35814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n-IN" dirty="0"/>
              <a:t>বা,</a:t>
            </a:r>
          </a:p>
          <a:p>
            <a:endParaRPr lang="en-US" dirty="0"/>
          </a:p>
          <a:p>
            <a:r>
              <a:rPr lang="bn-IN" dirty="0"/>
              <a:t>বা,</a:t>
            </a:r>
            <a:endParaRPr lang="en-US" dirty="0"/>
          </a:p>
          <a:p>
            <a:endParaRPr lang="en-US" dirty="0"/>
          </a:p>
          <a:p>
            <a:r>
              <a:rPr lang="bn-IN" dirty="0"/>
              <a:t>বা,       </a:t>
            </a:r>
            <a:endParaRPr lang="en-US" dirty="0"/>
          </a:p>
        </p:txBody>
      </p:sp>
      <p:graphicFrame>
        <p:nvGraphicFramePr>
          <p:cNvPr id="37" name="Object 36"/>
          <p:cNvGraphicFramePr>
            <a:graphicFrameLocks noChangeAspect="1"/>
          </p:cNvGraphicFramePr>
          <p:nvPr/>
        </p:nvGraphicFramePr>
        <p:xfrm>
          <a:off x="1828800" y="4316845"/>
          <a:ext cx="914400" cy="57265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" name="Equation" r:id="rId8" imgW="419040" imgH="393480" progId="Equation.3">
                  <p:embed/>
                </p:oleObj>
              </mc:Choice>
              <mc:Fallback>
                <p:oleObj name="Equation" r:id="rId8" imgW="419040" imgH="393480" progId="Equation.3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8800" y="4316845"/>
                        <a:ext cx="914400" cy="57265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" name="Object 37"/>
          <p:cNvGraphicFramePr>
            <a:graphicFrameLocks noChangeAspect="1"/>
          </p:cNvGraphicFramePr>
          <p:nvPr/>
        </p:nvGraphicFramePr>
        <p:xfrm>
          <a:off x="1676400" y="4876800"/>
          <a:ext cx="838200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5" name="Equation" r:id="rId10" imgW="431640" imgH="177480" progId="Equation.3">
                  <p:embed/>
                </p:oleObj>
              </mc:Choice>
              <mc:Fallback>
                <p:oleObj name="Equation" r:id="rId10" imgW="431640" imgH="177480" progId="Equation.3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6400" y="4876800"/>
                        <a:ext cx="838200" cy="330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800" decel="100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800" decel="100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8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8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8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800" decel="100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8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8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8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800" decel="100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800" decel="100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800" decel="100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800" decel="100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800" decel="100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800" decel="100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800" decel="100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800" decel="100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800" decel="100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800" decel="100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800" decel="100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8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8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8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800" decel="100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  <p:bldP spid="4" grpId="0"/>
      <p:bldP spid="5" grpId="0"/>
      <p:bldP spid="6" grpId="0"/>
      <p:bldP spid="7" grpId="0" animBg="1"/>
      <p:bldP spid="8" grpId="0"/>
      <p:bldP spid="9" grpId="0"/>
      <p:bldP spid="10" grpId="0"/>
      <p:bldP spid="27" grpId="0"/>
      <p:bldP spid="32" grpId="0"/>
      <p:bldP spid="3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nimated_Flag_of_Bangladesh.gif1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33600" y="685800"/>
            <a:ext cx="5937738" cy="2895600"/>
          </a:xfrm>
          <a:prstGeom prst="rect">
            <a:avLst/>
          </a:prstGeom>
        </p:spPr>
      </p:pic>
      <p:cxnSp>
        <p:nvCxnSpPr>
          <p:cNvPr id="4" name="Straight Connector 3"/>
          <p:cNvCxnSpPr/>
          <p:nvPr/>
        </p:nvCxnSpPr>
        <p:spPr>
          <a:xfrm rot="5400000">
            <a:off x="115094" y="3086100"/>
            <a:ext cx="5104606" cy="794"/>
          </a:xfrm>
          <a:prstGeom prst="line">
            <a:avLst/>
          </a:prstGeom>
          <a:ln w="762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rot="16200000" flipH="1">
            <a:off x="-25789" y="3073789"/>
            <a:ext cx="5249594" cy="16415"/>
          </a:xfrm>
          <a:prstGeom prst="line">
            <a:avLst/>
          </a:prstGeom>
          <a:ln w="57150">
            <a:solidFill>
              <a:srgbClr val="0070C0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2514600" y="5715000"/>
            <a:ext cx="5105400" cy="1588"/>
          </a:xfrm>
          <a:prstGeom prst="line">
            <a:avLst/>
          </a:prstGeom>
          <a:ln w="57150">
            <a:solidFill>
              <a:srgbClr val="0070C0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rot="16200000" flipH="1">
            <a:off x="2514600" y="609600"/>
            <a:ext cx="5181600" cy="5029200"/>
          </a:xfrm>
          <a:prstGeom prst="line">
            <a:avLst/>
          </a:prstGeom>
          <a:ln w="57150">
            <a:solidFill>
              <a:srgbClr val="0070C0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46"/>
          <p:cNvSpPr txBox="1"/>
          <p:nvPr/>
        </p:nvSpPr>
        <p:spPr>
          <a:xfrm>
            <a:off x="3810000" y="5791200"/>
            <a:ext cx="2514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n-IN" sz="2800" dirty="0">
                <a:latin typeface="NikoshBAN" pitchFamily="2" charset="0"/>
                <a:cs typeface="NikoshBAN" pitchFamily="2" charset="0"/>
              </a:rPr>
              <a:t>দূরত্ব</a:t>
            </a:r>
            <a:r>
              <a:rPr lang="en-US" sz="2800" dirty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2800" dirty="0">
                <a:cs typeface="NikoshBAN" pitchFamily="2" charset="0"/>
              </a:rPr>
              <a:t>50</a:t>
            </a:r>
            <a:r>
              <a:rPr lang="bn-IN" sz="2800" dirty="0">
                <a:cs typeface="NikoshBAN" pitchFamily="2" charset="0"/>
              </a:rPr>
              <a:t>মি</a:t>
            </a:r>
            <a:endParaRPr lang="en-US" sz="2800" dirty="0"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49" name="TextBox 48"/>
          <p:cNvSpPr txBox="1"/>
          <p:nvPr/>
        </p:nvSpPr>
        <p:spPr>
          <a:xfrm rot="16200000">
            <a:off x="1518166" y="2900691"/>
            <a:ext cx="1447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n-IN" sz="2800" dirty="0">
                <a:latin typeface="NikoshBAN" pitchFamily="2" charset="0"/>
                <a:cs typeface="NikoshBAN" pitchFamily="2" charset="0"/>
              </a:rPr>
              <a:t>উচ্চতা</a:t>
            </a:r>
            <a:endParaRPr lang="en-US" sz="2800" dirty="0"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50" name="Arc 49"/>
          <p:cNvSpPr/>
          <p:nvPr/>
        </p:nvSpPr>
        <p:spPr>
          <a:xfrm rot="15730911">
            <a:off x="5866316" y="4705849"/>
            <a:ext cx="1830968" cy="1789701"/>
          </a:xfrm>
          <a:prstGeom prst="arc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5486400" y="4876800"/>
            <a:ext cx="6858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30⁰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33400" y="304800"/>
            <a:ext cx="2286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n-IN" sz="3200" dirty="0">
                <a:latin typeface="NikoshBAN" pitchFamily="2" charset="0"/>
                <a:cs typeface="NikoshBAN" pitchFamily="2" charset="0"/>
              </a:rPr>
              <a:t>উচ্চতা নির্ণয়ঃ</a:t>
            </a:r>
            <a:endParaRPr lang="en-US" sz="3200" dirty="0">
              <a:latin typeface="NikoshBAN" pitchFamily="2" charset="0"/>
              <a:cs typeface="NikoshBAN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800" decel="100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800" decel="100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00" decel="100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800" decel="100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800" decel="10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800" decel="10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800" decel="10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800" decel="100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800" decel="100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800" decel="100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800" decel="100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800" decel="100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800" decel="100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800" decel="100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800" decel="100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/>
      <p:bldP spid="49" grpId="0"/>
      <p:bldP spid="50" grpId="0" animBg="1"/>
      <p:bldP spid="1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19200" y="914400"/>
            <a:ext cx="73914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q"/>
            </a:pPr>
            <a:r>
              <a:rPr lang="bn-IN" sz="2800" dirty="0">
                <a:latin typeface="NikoshBAN" pitchFamily="2" charset="0"/>
                <a:cs typeface="NikoshBAN" pitchFamily="2" charset="0"/>
              </a:rPr>
              <a:t> সমস্যাঃ একটি খুঁটি এমন ভাবে ভেঙ্গে গেল যে তার ভাঙ্গা অংশ দন্ডায়মান অংশের সাথে </a:t>
            </a:r>
            <a:r>
              <a:rPr lang="en-US" sz="2800" dirty="0">
                <a:latin typeface="NikoshBAN" pitchFamily="2" charset="0"/>
                <a:cs typeface="NikoshBAN" pitchFamily="2" charset="0"/>
              </a:rPr>
              <a:t>30⁰ </a:t>
            </a:r>
            <a:r>
              <a:rPr lang="bn-IN" sz="2800" dirty="0">
                <a:latin typeface="NikoshBAN" pitchFamily="2" charset="0"/>
                <a:cs typeface="NikoshBAN" pitchFamily="2" charset="0"/>
              </a:rPr>
              <a:t>কোণ উৎপন্ন করে খুঁটির গোড়া থেকে </a:t>
            </a:r>
            <a:r>
              <a:rPr lang="en-US" sz="2800" dirty="0">
                <a:latin typeface="NikoshBAN" pitchFamily="2" charset="0"/>
                <a:cs typeface="NikoshBAN" pitchFamily="2" charset="0"/>
              </a:rPr>
              <a:t>20</a:t>
            </a:r>
            <a:r>
              <a:rPr lang="bn-IN" sz="2800" dirty="0">
                <a:latin typeface="NikoshBAN" pitchFamily="2" charset="0"/>
                <a:cs typeface="NikoshBAN" pitchFamily="2" charset="0"/>
              </a:rPr>
              <a:t>মিটার দূরে মাটি স্পর্শ করে । খূঁটির সম্পূর্ণ দৈর্ঘ্য নির্ণয় কর। </a:t>
            </a:r>
          </a:p>
          <a:p>
            <a:pPr>
              <a:buFont typeface="Wingdings" pitchFamily="2" charset="2"/>
              <a:buChar char="q"/>
            </a:pPr>
            <a:endParaRPr lang="bn-IN" sz="2800" dirty="0">
              <a:latin typeface="NikoshBAN" pitchFamily="2" charset="0"/>
              <a:cs typeface="NikoshBAN" pitchFamily="2" charset="0"/>
            </a:endParaRPr>
          </a:p>
          <a:p>
            <a:pPr>
              <a:buFont typeface="Wingdings" pitchFamily="2" charset="2"/>
              <a:buChar char="q"/>
            </a:pPr>
            <a:r>
              <a:rPr lang="bn-IN" sz="2800" dirty="0">
                <a:latin typeface="NikoshBAN" pitchFamily="2" charset="0"/>
                <a:cs typeface="NikoshBAN" pitchFamily="2" charset="0"/>
              </a:rPr>
              <a:t>সমাধানঃ</a:t>
            </a:r>
            <a:endParaRPr lang="en-US" sz="2800" dirty="0">
              <a:latin typeface="NikoshBAN" pitchFamily="2" charset="0"/>
              <a:cs typeface="NikoshBAN" pitchFamily="2" charset="0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 rot="16200000" flipH="1">
            <a:off x="4533900" y="4152900"/>
            <a:ext cx="3200400" cy="76200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rot="10800000" flipV="1">
            <a:off x="4343400" y="4038600"/>
            <a:ext cx="1828800" cy="1752600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4343400" y="5791200"/>
            <a:ext cx="1828800" cy="1588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6172200" y="2514600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019800" y="5867400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B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038600" y="5791200"/>
            <a:ext cx="76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</a:t>
            </a:r>
          </a:p>
        </p:txBody>
      </p:sp>
      <p:sp>
        <p:nvSpPr>
          <p:cNvPr id="22" name="Arc 21"/>
          <p:cNvSpPr/>
          <p:nvPr/>
        </p:nvSpPr>
        <p:spPr>
          <a:xfrm rot="10348658">
            <a:off x="5461825" y="4243882"/>
            <a:ext cx="1268348" cy="872091"/>
          </a:xfrm>
          <a:prstGeom prst="arc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/>
          <p:cNvSpPr txBox="1"/>
          <p:nvPr/>
        </p:nvSpPr>
        <p:spPr>
          <a:xfrm>
            <a:off x="5334000" y="5029200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30⁰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4648200" y="5867400"/>
            <a:ext cx="152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20</a:t>
            </a:r>
            <a:r>
              <a:rPr lang="bn-IN" dirty="0"/>
              <a:t>মিটার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6172200" y="3886200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800" decel="100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800" decel="100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800" decel="100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800" decel="100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800" decel="100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800" decel="10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800" decel="10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800" decel="10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800" decel="100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800" decel="100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800" decel="100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800" decel="100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800" decel="100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800" decel="100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800" decel="100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800" decel="100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800" decel="100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800" decel="100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800" decel="100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800" decel="100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800" decel="100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800" decel="100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800" decel="100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800" decel="100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  <p:bldP spid="16" grpId="0"/>
      <p:bldP spid="22" grpId="0" animBg="1"/>
      <p:bldP spid="23" grpId="0"/>
      <p:bldP spid="24" grpId="0"/>
      <p:bldP spid="13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517</TotalTime>
  <Words>351</Words>
  <Application>Microsoft Office PowerPoint</Application>
  <PresentationFormat>On-screen Show (4:3)</PresentationFormat>
  <Paragraphs>73</Paragraphs>
  <Slides>13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Arial</vt:lpstr>
      <vt:lpstr>Calibri</vt:lpstr>
      <vt:lpstr>NikoshBAN</vt:lpstr>
      <vt:lpstr>Wingdings</vt:lpstr>
      <vt:lpstr>Office Theme</vt:lpstr>
      <vt:lpstr>Equation</vt:lpstr>
      <vt:lpstr>স্বাগতম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স্বাগতম</dc:title>
  <dc:creator>Lenovo</dc:creator>
  <cp:lastModifiedBy>dell tast</cp:lastModifiedBy>
  <cp:revision>78</cp:revision>
  <dcterms:created xsi:type="dcterms:W3CDTF">2006-08-16T00:00:00Z</dcterms:created>
  <dcterms:modified xsi:type="dcterms:W3CDTF">2023-11-07T16:21:45Z</dcterms:modified>
</cp:coreProperties>
</file>