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8" r:id="rId6"/>
    <p:sldId id="258" r:id="rId7"/>
    <p:sldId id="270" r:id="rId8"/>
    <p:sldId id="260" r:id="rId9"/>
    <p:sldId id="269" r:id="rId10"/>
    <p:sldId id="264" r:id="rId11"/>
    <p:sldId id="265" r:id="rId12"/>
    <p:sldId id="263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699" autoAdjust="0"/>
  </p:normalViewPr>
  <p:slideViewPr>
    <p:cSldViewPr>
      <p:cViewPr varScale="1">
        <p:scale>
          <a:sx n="56" d="100"/>
          <a:sy n="56" d="100"/>
        </p:scale>
        <p:origin x="15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lower-wallaper-1600x1200-01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582918"/>
            <a:ext cx="7025368" cy="40558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438400"/>
            <a:ext cx="6477000" cy="2536825"/>
          </a:xfrm>
        </p:spPr>
        <p:txBody>
          <a:bodyPr>
            <a:noAutofit/>
          </a:bodyPr>
          <a:lstStyle/>
          <a:p>
            <a:r>
              <a:rPr lang="bn-IN" sz="16600" dirty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9906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4384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 সমস্যা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: 30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মিটার লম্বা একটি মই তোমার বিদ্যালয় ভবনের ছাদ বরাবর ঠেস দিয়ে ভূমির সঙ্গে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45⁰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কোণ উৎপন্ন করে। বিদ্যালয় ভবনের দেওয়ালের উচ্চতা নির্ণয় কর।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609600"/>
            <a:ext cx="304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2514600"/>
            <a:ext cx="4114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LcParenR"/>
            </a:pPr>
            <a:r>
              <a:rPr lang="bn-IN" sz="3200" dirty="0">
                <a:latin typeface="NikoshBAN" pitchFamily="2" charset="0"/>
                <a:cs typeface="NikoshBAN" pitchFamily="2" charset="0"/>
              </a:rPr>
              <a:t>শয়নরেখা কি?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400050" indent="-400050">
              <a:buAutoNum type="romanLcParenR"/>
            </a:pPr>
            <a:r>
              <a:rPr lang="bn-IN" sz="3200" dirty="0">
                <a:latin typeface="NikoshBAN" pitchFamily="2" charset="0"/>
                <a:cs typeface="NikoshBAN" pitchFamily="2" charset="0"/>
              </a:rPr>
              <a:t> উন্নতি কোণ কি?</a:t>
            </a:r>
          </a:p>
          <a:p>
            <a:pPr marL="400050" indent="-400050">
              <a:buAutoNum type="romanLcParenR"/>
            </a:pPr>
            <a:r>
              <a:rPr lang="bn-IN" sz="3200" dirty="0">
                <a:latin typeface="NikoshBAN" pitchFamily="2" charset="0"/>
                <a:cs typeface="NikoshBAN" pitchFamily="2" charset="0"/>
              </a:rPr>
              <a:t> অবনতি কোণ কি?</a:t>
            </a:r>
          </a:p>
          <a:p>
            <a:pPr marL="400050" indent="-400050">
              <a:buAutoNum type="romanLcParenR"/>
            </a:pPr>
            <a:r>
              <a:rPr lang="bn-IN" sz="3200" dirty="0">
                <a:latin typeface="NikoshBAN" pitchFamily="2" charset="0"/>
                <a:cs typeface="NikoshBAN" pitchFamily="2" charset="0"/>
              </a:rPr>
              <a:t> শীর্ষ কোণ কাকে বলে?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tterhorn-proble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133600"/>
            <a:ext cx="6172200" cy="44606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05000" y="5334000"/>
            <a:ext cx="6096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45⁰</a:t>
            </a:r>
          </a:p>
        </p:txBody>
      </p:sp>
      <p:sp>
        <p:nvSpPr>
          <p:cNvPr id="6" name="Rectangle 5"/>
          <p:cNvSpPr/>
          <p:nvPr/>
        </p:nvSpPr>
        <p:spPr>
          <a:xfrm>
            <a:off x="2971800" y="5334000"/>
            <a:ext cx="6096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60⁰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76400" y="152400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10668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সমস্যাঃ ভূতলস্থ কোনো স্থানে একটি পাহাড়ের শীর্ষ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বিন্দুর উন্নতি কোণ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60⁰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।ঐ স্থান থেকে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1500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মি পিছিয়ে গেলে পাহাড়ের ঐ বিন্দুর উন্নতি কোণ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45⁰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হয়।পাহাড়ের উচ্চতা নির্ণয় কর।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4572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time-to-say-good-by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524000"/>
            <a:ext cx="5181600" cy="3743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6858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057400"/>
            <a:ext cx="5791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জাকারিয়া</a:t>
            </a:r>
            <a:r>
              <a:rPr lang="en-US" sz="3200" b="1" dirty="0"/>
              <a:t> </a:t>
            </a:r>
            <a:r>
              <a:rPr lang="en-US" sz="3200" b="1" dirty="0" err="1"/>
              <a:t>হোসেন</a:t>
            </a:r>
            <a:endParaRPr lang="bn-BD" sz="2800" b="1" dirty="0"/>
          </a:p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ইন্সট্রাক্টর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(গনিত)</a:t>
            </a:r>
          </a:p>
          <a:p>
            <a:pPr algn="ctr"/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মাদারীপুর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টেকনিক্যাল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endParaRPr lang="bn-BD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মাদারীপুর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বিষয়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: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গনিত</a:t>
            </a: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: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নবম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সাধারণ  পাঠঃ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উচ্চতা</a:t>
            </a:r>
            <a:endParaRPr lang="bn-BD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erlament_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914400"/>
            <a:ext cx="6933331" cy="38962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20440" y="5257800"/>
            <a:ext cx="3261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তোমরা চিত্রে কি দেখছ?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676400"/>
            <a:ext cx="6858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এই পাঠ শেষে শিক্ষার্থী—</a:t>
            </a:r>
          </a:p>
          <a:p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ভূ-রেখা,উর্ধব রেখা, উন্নতি কোণ ও অবনতি কোণ ব্যাখ্যা করতে পারবে।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ত্রিকোণমিতির সাহায্যে দূরত্ব ও উচ্চতা বিষয়ক গাণিতিক সমস্যা সমাধান করতে পারবে।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 ত্রিকোণমিতির সাহায্যে হাতে কলমে দূরত্ব ও উচ্চতা বিষয়ক বিভিন্ন পরিমাপ করতে পারবে।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 flipH="1">
            <a:off x="5105400" y="381000"/>
            <a:ext cx="3429000" cy="2971800"/>
          </a:xfrm>
          <a:prstGeom prst="rtTriangl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8311634" y="19870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উর্ধবরেখা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3505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ভূ-রেখা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228600"/>
            <a:ext cx="60198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320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দূরত্ব ও উচ্চতা নির্ণয়ের জন্য নিন্মলিখিত বিষয়গুলো আমাদের জানা প্রয়োজন।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2400" dirty="0">
                <a:latin typeface="NikoshBAN" pitchFamily="2" charset="0"/>
                <a:cs typeface="NikoshBAN" pitchFamily="2" charset="0"/>
              </a:rPr>
              <a:t> ভূ-রেখাঃ ভূ-রেখা হচ্ছে ভূমিতলে অবস্থিত যে কোনো সরল রেখা।ভূ-রেখাকে শয়ন রেখাও বলে।</a:t>
            </a:r>
          </a:p>
          <a:p>
            <a:pPr>
              <a:buFont typeface="Wingdings" pitchFamily="2" charset="2"/>
              <a:buChar char="Ø"/>
            </a:pPr>
            <a:r>
              <a:rPr lang="bn-IN" sz="2400" dirty="0">
                <a:latin typeface="NikoshBAN" pitchFamily="2" charset="0"/>
                <a:cs typeface="NikoshBAN" pitchFamily="2" charset="0"/>
              </a:rPr>
              <a:t> উর্ধব রেখাঃ উর্ধব রেখা হচ্ছে ভূমি তলের উপর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লম্ব যে কোনো সরল রেখা।   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419600" y="5257800"/>
            <a:ext cx="3733800" cy="1588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791200" y="4038600"/>
            <a:ext cx="1447800" cy="1219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791200" y="5257800"/>
            <a:ext cx="1295400" cy="1066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6096000" y="4648200"/>
            <a:ext cx="838200" cy="121920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858000" y="4648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উন্নতি কোণ </a:t>
            </a:r>
            <a:endParaRPr lang="en-US" dirty="0"/>
          </a:p>
        </p:txBody>
      </p:sp>
      <p:sp>
        <p:nvSpPr>
          <p:cNvPr id="22" name="Arc 21"/>
          <p:cNvSpPr/>
          <p:nvPr/>
        </p:nvSpPr>
        <p:spPr>
          <a:xfrm rot="9314219">
            <a:off x="4837335" y="3719618"/>
            <a:ext cx="2216280" cy="2117291"/>
          </a:xfrm>
          <a:prstGeom prst="arc">
            <a:avLst>
              <a:gd name="adj1" fmla="val 16308286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495800" y="6096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অবনতি কোণ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105400" y="3505200"/>
            <a:ext cx="3429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7200900" y="1866900"/>
            <a:ext cx="2971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4800" y="3962400"/>
            <a:ext cx="411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400" dirty="0">
                <a:latin typeface="NikoshBAN" pitchFamily="2" charset="0"/>
                <a:cs typeface="NikoshBAN" pitchFamily="2" charset="0"/>
              </a:rPr>
              <a:t>উন্নতি কোণঃ ভূতলের উপরের কোনো বিন্দু ভূমির সমান্তরাল রেখার সাথে যে কোন উৎপন্ন করে তাকে উন্নতি কোণ বলে।</a:t>
            </a:r>
          </a:p>
          <a:p>
            <a:pPr>
              <a:buFont typeface="Wingdings" pitchFamily="2" charset="2"/>
              <a:buChar char="Ø"/>
            </a:pPr>
            <a:r>
              <a:rPr lang="bn-IN" sz="2400" dirty="0">
                <a:latin typeface="NikoshBAN" pitchFamily="2" charset="0"/>
                <a:cs typeface="NikoshBAN" pitchFamily="2" charset="0"/>
              </a:rPr>
              <a:t>অবনতি কোণঃ ভূতলের সমান্তরাল রেখার 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নিচের কোনো বিন্দু ভূরেখার সাথে যে কোণ উৎপন্ন করে তাকে অবনতি কোণ বলে।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build="allAtOnce"/>
      <p:bldP spid="6" grpId="0" build="allAtOnce"/>
      <p:bldP spid="7" grpId="0"/>
      <p:bldP spid="19" grpId="0" animBg="1"/>
      <p:bldP spid="20" grpId="0" build="allAtOnce"/>
      <p:bldP spid="22" grpId="0" animBg="1"/>
      <p:bldP spid="23" grpId="0" build="allAtOnce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g-single_6582Sangshad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838200"/>
            <a:ext cx="7970931" cy="51054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rot="5400000" flipH="1" flipV="1">
            <a:off x="3124200" y="4267200"/>
            <a:ext cx="1600200" cy="1447800"/>
          </a:xfrm>
          <a:prstGeom prst="line">
            <a:avLst/>
          </a:prstGeom>
          <a:ln w="38100">
            <a:solidFill>
              <a:srgbClr val="00B0F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505994" y="3123406"/>
            <a:ext cx="2285206" cy="794"/>
          </a:xfrm>
          <a:prstGeom prst="line">
            <a:avLst/>
          </a:prstGeom>
          <a:ln w="38100">
            <a:solidFill>
              <a:srgbClr val="00B0F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2057400" y="3200400"/>
            <a:ext cx="3733800" cy="1447800"/>
          </a:xfrm>
          <a:prstGeom prst="line">
            <a:avLst/>
          </a:prstGeom>
          <a:ln w="38100">
            <a:solidFill>
              <a:srgbClr val="00B0F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innerPage_StudentPic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581400"/>
            <a:ext cx="1655379" cy="2667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00600" y="2971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20</a:t>
            </a:r>
            <a:r>
              <a:rPr lang="bn-IN" dirty="0">
                <a:solidFill>
                  <a:srgbClr val="FFFF00"/>
                </a:solidFill>
              </a:rPr>
              <a:t>মিটার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Arc 9"/>
          <p:cNvSpPr/>
          <p:nvPr/>
        </p:nvSpPr>
        <p:spPr>
          <a:xfrm rot="19628251">
            <a:off x="3504181" y="4428418"/>
            <a:ext cx="831038" cy="803041"/>
          </a:xfrm>
          <a:prstGeom prst="arc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86200" y="4038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45⁰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 rot="16200000">
            <a:off x="4610100" y="1181100"/>
            <a:ext cx="2667000" cy="2590800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10400" y="685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86600" y="3886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4495800" y="3886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67600" y="2438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cs typeface="NikoshBAN" pitchFamily="2" charset="0"/>
              </a:rPr>
              <a:t>২০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মিটার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Arc 6"/>
          <p:cNvSpPr/>
          <p:nvPr/>
        </p:nvSpPr>
        <p:spPr>
          <a:xfrm>
            <a:off x="4572000" y="3200400"/>
            <a:ext cx="1371600" cy="1295400"/>
          </a:xfrm>
          <a:prstGeom prst="arc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91200" y="3048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45⁰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6400" y="38862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3000" y="990600"/>
            <a:ext cx="4419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ধরি, উচ্চতা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AB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=20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মিটার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দূরত্ব, 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BC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=x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মিটার</a:t>
            </a:r>
          </a:p>
          <a:p>
            <a:r>
              <a:rPr lang="en-US" sz="2000" dirty="0">
                <a:latin typeface="NikoshBAN" pitchFamily="2" charset="0"/>
                <a:cs typeface="NikoshBAN" pitchFamily="2" charset="0"/>
              </a:rPr>
              <a:t>C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বিন্দুতে উন্নতি কোণ 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	         </a:t>
            </a:r>
            <a:endParaRPr lang="en-US" i="1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6629400" y="3581400"/>
            <a:ext cx="457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858000" y="33528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19200" y="3048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দূরত্ব নির্ণয়ঃ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990600" y="3070033"/>
          <a:ext cx="1981200" cy="739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2" imgW="1054080" imgH="393480" progId="Equation.3">
                  <p:embed/>
                </p:oleObj>
              </mc:Choice>
              <mc:Fallback>
                <p:oleObj name="Equation" r:id="rId2" imgW="10540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070033"/>
                        <a:ext cx="1981200" cy="7399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3276600" y="1782762"/>
          <a:ext cx="1371600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812520" imgH="177480" progId="Equation.3">
                  <p:embed/>
                </p:oleObj>
              </mc:Choice>
              <mc:Fallback>
                <p:oleObj name="Equation" r:id="rId4" imgW="81252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782762"/>
                        <a:ext cx="1371600" cy="300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838200" y="2362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আমরা জানি,</a:t>
            </a:r>
            <a:endParaRPr lang="en-US" dirty="0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1219200" y="3657599"/>
          <a:ext cx="1569474" cy="772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6" imgW="799920" imgH="393480" progId="Equation.3">
                  <p:embed/>
                </p:oleObj>
              </mc:Choice>
              <mc:Fallback>
                <p:oleObj name="Equation" r:id="rId6" imgW="79992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657599"/>
                        <a:ext cx="1569474" cy="7722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609600" y="3962400"/>
            <a:ext cx="358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বা,</a:t>
            </a:r>
          </a:p>
          <a:p>
            <a:endParaRPr lang="en-US" dirty="0"/>
          </a:p>
          <a:p>
            <a:r>
              <a:rPr lang="bn-IN" dirty="0"/>
              <a:t>বা,</a:t>
            </a:r>
            <a:endParaRPr lang="en-US" dirty="0"/>
          </a:p>
          <a:p>
            <a:endParaRPr lang="en-US" dirty="0"/>
          </a:p>
          <a:p>
            <a:r>
              <a:rPr lang="bn-IN" dirty="0"/>
              <a:t>বা,       </a:t>
            </a:r>
            <a:endParaRPr lang="en-US" dirty="0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1828800" y="4316845"/>
          <a:ext cx="914400" cy="572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8" imgW="419040" imgH="393480" progId="Equation.3">
                  <p:embed/>
                </p:oleObj>
              </mc:Choice>
              <mc:Fallback>
                <p:oleObj name="Equation" r:id="rId8" imgW="41904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316845"/>
                        <a:ext cx="914400" cy="5726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1676400" y="4876800"/>
          <a:ext cx="838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10" imgW="431640" imgH="177480" progId="Equation.3">
                  <p:embed/>
                </p:oleObj>
              </mc:Choice>
              <mc:Fallback>
                <p:oleObj name="Equation" r:id="rId10" imgW="431640" imgH="177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876800"/>
                        <a:ext cx="8382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 animBg="1"/>
      <p:bldP spid="8" grpId="0"/>
      <p:bldP spid="9" grpId="0"/>
      <p:bldP spid="10" grpId="0"/>
      <p:bldP spid="27" grpId="0"/>
      <p:bldP spid="32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imated_Flag_of_Bangladesh.gif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685800"/>
            <a:ext cx="5937738" cy="28956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rot="5400000">
            <a:off x="115094" y="3086100"/>
            <a:ext cx="5104606" cy="794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-25789" y="3073789"/>
            <a:ext cx="5249594" cy="16415"/>
          </a:xfrm>
          <a:prstGeom prst="line">
            <a:avLst/>
          </a:prstGeom>
          <a:ln w="5715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14600" y="5715000"/>
            <a:ext cx="5105400" cy="1588"/>
          </a:xfrm>
          <a:prstGeom prst="line">
            <a:avLst/>
          </a:prstGeom>
          <a:ln w="5715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2514600" y="609600"/>
            <a:ext cx="5181600" cy="5029200"/>
          </a:xfrm>
          <a:prstGeom prst="line">
            <a:avLst/>
          </a:prstGeom>
          <a:ln w="5715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810000" y="57912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cs typeface="NikoshBAN" pitchFamily="2" charset="0"/>
              </a:rPr>
              <a:t>50</a:t>
            </a:r>
            <a:r>
              <a:rPr lang="bn-IN" sz="2800" dirty="0">
                <a:cs typeface="NikoshBAN" pitchFamily="2" charset="0"/>
              </a:rPr>
              <a:t>মি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rot="16200000">
            <a:off x="1518166" y="2900691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উচ্চতা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Arc 49"/>
          <p:cNvSpPr/>
          <p:nvPr/>
        </p:nvSpPr>
        <p:spPr>
          <a:xfrm rot="15730911">
            <a:off x="5866316" y="4705849"/>
            <a:ext cx="1830968" cy="1789701"/>
          </a:xfrm>
          <a:prstGeom prst="arc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86400" y="48768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30⁰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400" y="3048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উচ্চতা নির্ণয়ঃ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9" grpId="0"/>
      <p:bldP spid="50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914400"/>
            <a:ext cx="7391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 সমস্যাঃ একটি খুঁটি এমন ভাবে ভেঙ্গে গেল যে তার ভাঙ্গা অংশ দন্ডায়মান অংশের সাথে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30⁰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কোণ উৎপন্ন করে খুঁটির গোড়া থেকে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20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মিটার দূরে মাটি স্পর্শ করে । খূঁটির সম্পূর্ণ দৈর্ঘ্য নির্ণয় কর। </a:t>
            </a:r>
          </a:p>
          <a:p>
            <a:pPr>
              <a:buFont typeface="Wingdings" pitchFamily="2" charset="2"/>
              <a:buChar char="q"/>
            </a:pPr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সমাধানঃ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16200000" flipH="1">
            <a:off x="4533900" y="4152900"/>
            <a:ext cx="3200400" cy="762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 flipV="1">
            <a:off x="4343400" y="4038600"/>
            <a:ext cx="1828800" cy="17526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343400" y="5791200"/>
            <a:ext cx="1828800" cy="158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72200" y="2514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19800" y="5867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38600" y="5791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22" name="Arc 21"/>
          <p:cNvSpPr/>
          <p:nvPr/>
        </p:nvSpPr>
        <p:spPr>
          <a:xfrm rot="10348658">
            <a:off x="5461825" y="4243882"/>
            <a:ext cx="1268348" cy="872091"/>
          </a:xfrm>
          <a:prstGeom prst="arc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334000" y="5029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30⁰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48200" y="5867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</a:t>
            </a:r>
            <a:r>
              <a:rPr lang="bn-IN" dirty="0"/>
              <a:t>মিটার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3886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22" grpId="0" animBg="1"/>
      <p:bldP spid="23" grpId="0"/>
      <p:bldP spid="24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351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NikoshBAN</vt:lpstr>
      <vt:lpstr>Wingdings</vt:lpstr>
      <vt:lpstr>Office Theme</vt:lpstr>
      <vt:lpstr>Equation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Lenovo</dc:creator>
  <cp:lastModifiedBy>dell tast</cp:lastModifiedBy>
  <cp:revision>78</cp:revision>
  <dcterms:created xsi:type="dcterms:W3CDTF">2006-08-16T00:00:00Z</dcterms:created>
  <dcterms:modified xsi:type="dcterms:W3CDTF">2023-11-07T16:21:45Z</dcterms:modified>
</cp:coreProperties>
</file>